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DDC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6" d="100"/>
          <a:sy n="126" d="100"/>
        </p:scale>
        <p:origin x="-114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1AB2B1-C92A-7145-BE42-6931D7B4D19B}" type="datetimeFigureOut">
              <a:rPr lang="en-US" smtClean="0"/>
              <a:t>5/9/18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7F2386-9D28-BB44-805A-A60553680AAE}" type="slidenum">
              <a:rPr lang="en-US" smtClean="0"/>
              <a:t>‹#›</a:t>
            </a:fld>
            <a:endParaRPr lang="en-US"/>
          </a:p>
        </p:txBody>
      </p:sp>
    </p:spTree>
    <p:extLst>
      <p:ext uri="{BB962C8B-B14F-4D97-AF65-F5344CB8AC3E}">
        <p14:creationId xmlns:p14="http://schemas.microsoft.com/office/powerpoint/2010/main" val="404013056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The Tiber River </a:t>
            </a:r>
          </a:p>
          <a:p>
            <a:pPr marL="228600" indent="-228600">
              <a:buAutoNum type="arabicPeriod"/>
            </a:pPr>
            <a:r>
              <a:rPr lang="en-US" dirty="0" smtClean="0"/>
              <a:t>Mesopotamia</a:t>
            </a:r>
            <a:r>
              <a:rPr lang="en-US" baseline="0" dirty="0" smtClean="0"/>
              <a:t> </a:t>
            </a:r>
            <a:endParaRPr lang="en-US" dirty="0" smtClean="0"/>
          </a:p>
          <a:p>
            <a:pPr marL="228600" indent="-228600">
              <a:buAutoNum type="arabicPeriod"/>
            </a:pPr>
            <a:r>
              <a:rPr lang="en-US" dirty="0" smtClean="0"/>
              <a:t>Hinduism is</a:t>
            </a:r>
            <a:r>
              <a:rPr lang="en-US" baseline="0" dirty="0" smtClean="0"/>
              <a:t> polytheistic; Buddhism is not. </a:t>
            </a:r>
          </a:p>
          <a:p>
            <a:pPr marL="228600" indent="-228600">
              <a:buAutoNum type="arabicPeriod"/>
            </a:pPr>
            <a:r>
              <a:rPr lang="en-US" baseline="0" dirty="0" smtClean="0"/>
              <a:t>A system of government in which the people rule. </a:t>
            </a:r>
          </a:p>
          <a:p>
            <a:pPr marL="228600" indent="-228600">
              <a:buAutoNum type="arabicPeriod"/>
            </a:pPr>
            <a:r>
              <a:rPr lang="en-US" baseline="0" dirty="0" smtClean="0"/>
              <a:t>son of Darius I and ruler of Persia who led the Persian forces at the Battle of Thermopylae</a:t>
            </a:r>
            <a:endParaRPr lang="en-US" dirty="0"/>
          </a:p>
        </p:txBody>
      </p:sp>
      <p:sp>
        <p:nvSpPr>
          <p:cNvPr id="4" name="Slide Number Placeholder 3"/>
          <p:cNvSpPr>
            <a:spLocks noGrp="1"/>
          </p:cNvSpPr>
          <p:nvPr>
            <p:ph type="sldNum" sz="quarter" idx="10"/>
          </p:nvPr>
        </p:nvSpPr>
        <p:spPr/>
        <p:txBody>
          <a:bodyPr/>
          <a:lstStyle/>
          <a:p>
            <a:fld id="{D619323B-4204-E24B-ADE7-B18334DFA676}" type="slidenum">
              <a:rPr lang="en-US" smtClean="0"/>
              <a:t>1</a:t>
            </a:fld>
            <a:endParaRPr lang="en-US"/>
          </a:p>
        </p:txBody>
      </p:sp>
    </p:spTree>
    <p:extLst>
      <p:ext uri="{BB962C8B-B14F-4D97-AF65-F5344CB8AC3E}">
        <p14:creationId xmlns:p14="http://schemas.microsoft.com/office/powerpoint/2010/main" val="3969546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2B9F7C-45FD-3540-B6D1-BDB6DDA56B54}" type="datetimeFigureOut">
              <a:rPr lang="en-US" smtClean="0"/>
              <a:t>5/9/18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D19F4A-9F7A-E845-87D7-1D20DDA07759}" type="slidenum">
              <a:rPr lang="en-US" smtClean="0"/>
              <a:t>‹#›</a:t>
            </a:fld>
            <a:endParaRPr lang="en-US"/>
          </a:p>
        </p:txBody>
      </p:sp>
    </p:spTree>
    <p:extLst>
      <p:ext uri="{BB962C8B-B14F-4D97-AF65-F5344CB8AC3E}">
        <p14:creationId xmlns:p14="http://schemas.microsoft.com/office/powerpoint/2010/main" val="1895061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2B9F7C-45FD-3540-B6D1-BDB6DDA56B54}" type="datetimeFigureOut">
              <a:rPr lang="en-US" smtClean="0"/>
              <a:t>5/9/18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D19F4A-9F7A-E845-87D7-1D20DDA07759}" type="slidenum">
              <a:rPr lang="en-US" smtClean="0"/>
              <a:t>‹#›</a:t>
            </a:fld>
            <a:endParaRPr lang="en-US"/>
          </a:p>
        </p:txBody>
      </p:sp>
    </p:spTree>
    <p:extLst>
      <p:ext uri="{BB962C8B-B14F-4D97-AF65-F5344CB8AC3E}">
        <p14:creationId xmlns:p14="http://schemas.microsoft.com/office/powerpoint/2010/main" val="552330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2B9F7C-45FD-3540-B6D1-BDB6DDA56B54}" type="datetimeFigureOut">
              <a:rPr lang="en-US" smtClean="0"/>
              <a:t>5/9/18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D19F4A-9F7A-E845-87D7-1D20DDA07759}" type="slidenum">
              <a:rPr lang="en-US" smtClean="0"/>
              <a:t>‹#›</a:t>
            </a:fld>
            <a:endParaRPr lang="en-US"/>
          </a:p>
        </p:txBody>
      </p:sp>
    </p:spTree>
    <p:extLst>
      <p:ext uri="{BB962C8B-B14F-4D97-AF65-F5344CB8AC3E}">
        <p14:creationId xmlns:p14="http://schemas.microsoft.com/office/powerpoint/2010/main" val="2015499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2B9F7C-45FD-3540-B6D1-BDB6DDA56B54}" type="datetimeFigureOut">
              <a:rPr lang="en-US" smtClean="0"/>
              <a:t>5/9/18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D19F4A-9F7A-E845-87D7-1D20DDA07759}" type="slidenum">
              <a:rPr lang="en-US" smtClean="0"/>
              <a:t>‹#›</a:t>
            </a:fld>
            <a:endParaRPr lang="en-US"/>
          </a:p>
        </p:txBody>
      </p:sp>
    </p:spTree>
    <p:extLst>
      <p:ext uri="{BB962C8B-B14F-4D97-AF65-F5344CB8AC3E}">
        <p14:creationId xmlns:p14="http://schemas.microsoft.com/office/powerpoint/2010/main" val="2022931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2B9F7C-45FD-3540-B6D1-BDB6DDA56B54}" type="datetimeFigureOut">
              <a:rPr lang="en-US" smtClean="0"/>
              <a:t>5/9/18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D19F4A-9F7A-E845-87D7-1D20DDA07759}" type="slidenum">
              <a:rPr lang="en-US" smtClean="0"/>
              <a:t>‹#›</a:t>
            </a:fld>
            <a:endParaRPr lang="en-US"/>
          </a:p>
        </p:txBody>
      </p:sp>
    </p:spTree>
    <p:extLst>
      <p:ext uri="{BB962C8B-B14F-4D97-AF65-F5344CB8AC3E}">
        <p14:creationId xmlns:p14="http://schemas.microsoft.com/office/powerpoint/2010/main" val="2439837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2B9F7C-45FD-3540-B6D1-BDB6DDA56B54}" type="datetimeFigureOut">
              <a:rPr lang="en-US" smtClean="0"/>
              <a:t>5/9/18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D19F4A-9F7A-E845-87D7-1D20DDA07759}" type="slidenum">
              <a:rPr lang="en-US" smtClean="0"/>
              <a:t>‹#›</a:t>
            </a:fld>
            <a:endParaRPr lang="en-US"/>
          </a:p>
        </p:txBody>
      </p:sp>
    </p:spTree>
    <p:extLst>
      <p:ext uri="{BB962C8B-B14F-4D97-AF65-F5344CB8AC3E}">
        <p14:creationId xmlns:p14="http://schemas.microsoft.com/office/powerpoint/2010/main" val="2562684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2B9F7C-45FD-3540-B6D1-BDB6DDA56B54}" type="datetimeFigureOut">
              <a:rPr lang="en-US" smtClean="0"/>
              <a:t>5/9/18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D19F4A-9F7A-E845-87D7-1D20DDA07759}" type="slidenum">
              <a:rPr lang="en-US" smtClean="0"/>
              <a:t>‹#›</a:t>
            </a:fld>
            <a:endParaRPr lang="en-US"/>
          </a:p>
        </p:txBody>
      </p:sp>
    </p:spTree>
    <p:extLst>
      <p:ext uri="{BB962C8B-B14F-4D97-AF65-F5344CB8AC3E}">
        <p14:creationId xmlns:p14="http://schemas.microsoft.com/office/powerpoint/2010/main" val="802697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2B9F7C-45FD-3540-B6D1-BDB6DDA56B54}" type="datetimeFigureOut">
              <a:rPr lang="en-US" smtClean="0"/>
              <a:t>5/9/18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D19F4A-9F7A-E845-87D7-1D20DDA07759}" type="slidenum">
              <a:rPr lang="en-US" smtClean="0"/>
              <a:t>‹#›</a:t>
            </a:fld>
            <a:endParaRPr lang="en-US"/>
          </a:p>
        </p:txBody>
      </p:sp>
    </p:spTree>
    <p:extLst>
      <p:ext uri="{BB962C8B-B14F-4D97-AF65-F5344CB8AC3E}">
        <p14:creationId xmlns:p14="http://schemas.microsoft.com/office/powerpoint/2010/main" val="898210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B9F7C-45FD-3540-B6D1-BDB6DDA56B54}" type="datetimeFigureOut">
              <a:rPr lang="en-US" smtClean="0"/>
              <a:t>5/9/18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D19F4A-9F7A-E845-87D7-1D20DDA07759}" type="slidenum">
              <a:rPr lang="en-US" smtClean="0"/>
              <a:t>‹#›</a:t>
            </a:fld>
            <a:endParaRPr lang="en-US"/>
          </a:p>
        </p:txBody>
      </p:sp>
    </p:spTree>
    <p:extLst>
      <p:ext uri="{BB962C8B-B14F-4D97-AF65-F5344CB8AC3E}">
        <p14:creationId xmlns:p14="http://schemas.microsoft.com/office/powerpoint/2010/main" val="1537991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2B9F7C-45FD-3540-B6D1-BDB6DDA56B54}" type="datetimeFigureOut">
              <a:rPr lang="en-US" smtClean="0"/>
              <a:t>5/9/18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D19F4A-9F7A-E845-87D7-1D20DDA07759}" type="slidenum">
              <a:rPr lang="en-US" smtClean="0"/>
              <a:t>‹#›</a:t>
            </a:fld>
            <a:endParaRPr lang="en-US"/>
          </a:p>
        </p:txBody>
      </p:sp>
    </p:spTree>
    <p:extLst>
      <p:ext uri="{BB962C8B-B14F-4D97-AF65-F5344CB8AC3E}">
        <p14:creationId xmlns:p14="http://schemas.microsoft.com/office/powerpoint/2010/main" val="536572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2B9F7C-45FD-3540-B6D1-BDB6DDA56B54}" type="datetimeFigureOut">
              <a:rPr lang="en-US" smtClean="0"/>
              <a:t>5/9/18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D19F4A-9F7A-E845-87D7-1D20DDA07759}" type="slidenum">
              <a:rPr lang="en-US" smtClean="0"/>
              <a:t>‹#›</a:t>
            </a:fld>
            <a:endParaRPr lang="en-US"/>
          </a:p>
        </p:txBody>
      </p:sp>
    </p:spTree>
    <p:extLst>
      <p:ext uri="{BB962C8B-B14F-4D97-AF65-F5344CB8AC3E}">
        <p14:creationId xmlns:p14="http://schemas.microsoft.com/office/powerpoint/2010/main" val="12501709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2B9F7C-45FD-3540-B6D1-BDB6DDA56B54}" type="datetimeFigureOut">
              <a:rPr lang="en-US" smtClean="0"/>
              <a:t>5/9/18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D19F4A-9F7A-E845-87D7-1D20DDA07759}" type="slidenum">
              <a:rPr lang="en-US" smtClean="0"/>
              <a:t>‹#›</a:t>
            </a:fld>
            <a:endParaRPr lang="en-US"/>
          </a:p>
        </p:txBody>
      </p:sp>
    </p:spTree>
    <p:extLst>
      <p:ext uri="{BB962C8B-B14F-4D97-AF65-F5344CB8AC3E}">
        <p14:creationId xmlns:p14="http://schemas.microsoft.com/office/powerpoint/2010/main" val="2604287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0DD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42334"/>
            <a:ext cx="9144000" cy="1044575"/>
          </a:xfrm>
        </p:spPr>
        <p:txBody>
          <a:bodyPr>
            <a:normAutofit/>
            <a:scene3d>
              <a:camera prst="orthographicFront"/>
              <a:lightRig rig="soft" dir="t">
                <a:rot lat="0" lon="0" rev="10800000"/>
              </a:lightRig>
            </a:scene3d>
            <a:sp3d>
              <a:bevelT w="27940" h="12700"/>
              <a:contourClr>
                <a:srgbClr val="DDDDDD"/>
              </a:contourClr>
            </a:sp3d>
          </a:bodyPr>
          <a:lstStyle/>
          <a:p>
            <a:r>
              <a:rPr lang="en-US" sz="3600" b="1" spc="150" dirty="0" smtClean="0">
                <a:ln w="11430"/>
                <a:solidFill>
                  <a:srgbClr val="F8F8F8"/>
                </a:solidFill>
                <a:effectLst>
                  <a:outerShdw blurRad="25400" algn="tl" rotWithShape="0">
                    <a:srgbClr val="000000">
                      <a:alpha val="43000"/>
                    </a:srgbClr>
                  </a:outerShdw>
                </a:effectLst>
                <a:latin typeface="Century Gothic"/>
                <a:cs typeface="Century Gothic"/>
              </a:rPr>
              <a:t>USING CHINESE CHARACTERS</a:t>
            </a:r>
            <a:endParaRPr lang="en-US" sz="3600" b="1" spc="150" dirty="0">
              <a:ln w="11430"/>
              <a:solidFill>
                <a:srgbClr val="F8F8F8"/>
              </a:solidFill>
              <a:effectLst>
                <a:outerShdw blurRad="25400" algn="tl" rotWithShape="0">
                  <a:srgbClr val="000000">
                    <a:alpha val="43000"/>
                  </a:srgbClr>
                </a:outerShdw>
              </a:effectLst>
              <a:latin typeface="Century Gothic"/>
              <a:cs typeface="Century Gothic"/>
            </a:endParaRPr>
          </a:p>
        </p:txBody>
      </p:sp>
      <p:sp>
        <p:nvSpPr>
          <p:cNvPr id="3" name="Subtitle 2"/>
          <p:cNvSpPr>
            <a:spLocks noGrp="1"/>
          </p:cNvSpPr>
          <p:nvPr>
            <p:ph type="subTitle" idx="1"/>
          </p:nvPr>
        </p:nvSpPr>
        <p:spPr>
          <a:xfrm>
            <a:off x="529167" y="1141941"/>
            <a:ext cx="7890213" cy="5239809"/>
          </a:xfrm>
          <a:ln w="63500">
            <a:solidFill>
              <a:schemeClr val="bg1"/>
            </a:solidFill>
            <a:prstDash val="dashDot"/>
          </a:ln>
        </p:spPr>
        <p:txBody>
          <a:bodyPr>
            <a:normAutofit lnSpcReduction="10000"/>
          </a:bodyPr>
          <a:lstStyle/>
          <a:p>
            <a:pPr algn="l"/>
            <a:endParaRPr lang="en-US" sz="1900" b="1" dirty="0" smtClean="0">
              <a:solidFill>
                <a:schemeClr val="bg1"/>
              </a:solidFill>
              <a:latin typeface="Century Gothic"/>
              <a:cs typeface="Century Gothic"/>
            </a:endParaRPr>
          </a:p>
          <a:p>
            <a:pPr algn="l"/>
            <a:r>
              <a:rPr lang="en-US" sz="1900" b="1" dirty="0" smtClean="0">
                <a:solidFill>
                  <a:schemeClr val="bg1"/>
                </a:solidFill>
                <a:latin typeface="Century Gothic"/>
                <a:cs typeface="Century Gothic"/>
              </a:rPr>
              <a:t>Chinese </a:t>
            </a:r>
            <a:r>
              <a:rPr lang="en-US" sz="1900" b="1" dirty="0">
                <a:solidFill>
                  <a:schemeClr val="bg1"/>
                </a:solidFill>
                <a:latin typeface="Century Gothic"/>
                <a:cs typeface="Century Gothic"/>
              </a:rPr>
              <a:t>pictographs and ideographs were first developed and used during the Shang Dynasty. Archaeologists and historians have found evidence of this on the oracle bones that they have uncovered from this time period. </a:t>
            </a:r>
          </a:p>
          <a:p>
            <a:pPr algn="l"/>
            <a:endParaRPr lang="en-US" sz="1900" b="1" dirty="0">
              <a:solidFill>
                <a:schemeClr val="bg1"/>
              </a:solidFill>
              <a:latin typeface="Century Gothic"/>
              <a:cs typeface="Century Gothic"/>
            </a:endParaRPr>
          </a:p>
          <a:p>
            <a:pPr algn="l"/>
            <a:r>
              <a:rPr lang="en-US" sz="1900" b="1" dirty="0">
                <a:solidFill>
                  <a:schemeClr val="bg1"/>
                </a:solidFill>
                <a:latin typeface="Century Gothic"/>
                <a:cs typeface="Century Gothic"/>
              </a:rPr>
              <a:t>For this activity, you will use Chinese pictographs and ideographs (see the “Chinese Character Card” Handout) to write 5 QUESTIONS that you would ask your ancestors or the gods on an oracle bone. </a:t>
            </a:r>
          </a:p>
          <a:p>
            <a:pPr algn="l"/>
            <a:endParaRPr lang="en-US" sz="1900" b="1" dirty="0">
              <a:solidFill>
                <a:schemeClr val="bg1"/>
              </a:solidFill>
              <a:latin typeface="Century Gothic"/>
              <a:cs typeface="Century Gothic"/>
            </a:endParaRPr>
          </a:p>
          <a:p>
            <a:pPr algn="l"/>
            <a:r>
              <a:rPr lang="en-US" sz="1900" b="1" dirty="0">
                <a:solidFill>
                  <a:schemeClr val="bg1"/>
                </a:solidFill>
                <a:latin typeface="Century Gothic"/>
                <a:cs typeface="Century Gothic"/>
              </a:rPr>
              <a:t>Each questions MUST include at least ONE Chinese </a:t>
            </a:r>
            <a:endParaRPr lang="en-US" sz="1900" b="1" dirty="0" smtClean="0">
              <a:solidFill>
                <a:schemeClr val="bg1"/>
              </a:solidFill>
              <a:latin typeface="Century Gothic"/>
              <a:cs typeface="Century Gothic"/>
            </a:endParaRPr>
          </a:p>
          <a:p>
            <a:pPr algn="l"/>
            <a:r>
              <a:rPr lang="en-US" sz="1900" b="1" dirty="0" smtClean="0">
                <a:solidFill>
                  <a:schemeClr val="bg1"/>
                </a:solidFill>
                <a:latin typeface="Century Gothic"/>
                <a:cs typeface="Century Gothic"/>
              </a:rPr>
              <a:t>character</a:t>
            </a:r>
            <a:r>
              <a:rPr lang="en-US" sz="1900" b="1" dirty="0">
                <a:solidFill>
                  <a:schemeClr val="bg1"/>
                </a:solidFill>
                <a:latin typeface="Century Gothic"/>
                <a:cs typeface="Century Gothic"/>
              </a:rPr>
              <a:t>. </a:t>
            </a:r>
          </a:p>
          <a:p>
            <a:pPr algn="l"/>
            <a:endParaRPr lang="en-US" sz="1900" b="1" dirty="0">
              <a:solidFill>
                <a:schemeClr val="bg1"/>
              </a:solidFill>
              <a:latin typeface="Century Gothic"/>
              <a:cs typeface="Century Gothic"/>
            </a:endParaRPr>
          </a:p>
          <a:p>
            <a:pPr algn="l"/>
            <a:r>
              <a:rPr lang="en-US" sz="1900" b="1" dirty="0">
                <a:solidFill>
                  <a:schemeClr val="bg1"/>
                </a:solidFill>
                <a:latin typeface="Century Gothic"/>
                <a:cs typeface="Century Gothic"/>
              </a:rPr>
              <a:t>Design your oracle bone on construction </a:t>
            </a:r>
            <a:r>
              <a:rPr lang="en-US" sz="1900" b="1" dirty="0" smtClean="0">
                <a:solidFill>
                  <a:schemeClr val="bg1"/>
                </a:solidFill>
                <a:latin typeface="Century Gothic"/>
                <a:cs typeface="Century Gothic"/>
              </a:rPr>
              <a:t>paper </a:t>
            </a:r>
          </a:p>
          <a:p>
            <a:pPr algn="l"/>
            <a:r>
              <a:rPr lang="en-US" sz="1900" b="1" dirty="0" smtClean="0">
                <a:solidFill>
                  <a:schemeClr val="bg1"/>
                </a:solidFill>
                <a:latin typeface="Century Gothic"/>
                <a:cs typeface="Century Gothic"/>
              </a:rPr>
              <a:t>and use your art supplies </a:t>
            </a:r>
            <a:r>
              <a:rPr lang="en-US" sz="1900" b="1" dirty="0" smtClean="0">
                <a:solidFill>
                  <a:schemeClr val="bg1"/>
                </a:solidFill>
                <a:latin typeface="Century Gothic"/>
                <a:cs typeface="Century Gothic"/>
                <a:sym typeface="Wingdings"/>
              </a:rPr>
              <a:t> </a:t>
            </a:r>
            <a:endParaRPr lang="en-US" sz="2400" b="1" dirty="0">
              <a:solidFill>
                <a:schemeClr val="bg1"/>
              </a:solidFill>
              <a:latin typeface="Century Gothic"/>
              <a:cs typeface="Century Gothic"/>
            </a:endParaRPr>
          </a:p>
        </p:txBody>
      </p:sp>
      <p:pic>
        <p:nvPicPr>
          <p:cNvPr id="4" name="Picture 3"/>
          <p:cNvPicPr>
            <a:picLocks noChangeAspect="1"/>
          </p:cNvPicPr>
          <p:nvPr/>
        </p:nvPicPr>
        <p:blipFill>
          <a:blip r:embed="rId3"/>
          <a:stretch>
            <a:fillRect/>
          </a:stretch>
        </p:blipFill>
        <p:spPr>
          <a:xfrm>
            <a:off x="6773137" y="3817261"/>
            <a:ext cx="2039606" cy="284745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81351771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141</Words>
  <Application>Microsoft Macintosh PowerPoint</Application>
  <PresentationFormat>On-screen Show (4:3)</PresentationFormat>
  <Paragraphs>17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USING CHINESE CHARACTERS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CHINESE CHARACTERS</dc:title>
  <dc:creator>Stacey Wroble</dc:creator>
  <cp:lastModifiedBy>Stacey Wroble</cp:lastModifiedBy>
  <cp:revision>2</cp:revision>
  <dcterms:created xsi:type="dcterms:W3CDTF">2018-05-10T01:09:07Z</dcterms:created>
  <dcterms:modified xsi:type="dcterms:W3CDTF">2018-05-10T01:10:34Z</dcterms:modified>
</cp:coreProperties>
</file>