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B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B41B3-236E-6B4F-8EF4-F6754D300BE9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9323B-4204-E24B-ADE7-B18334DFA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1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The Tiber River </a:t>
            </a:r>
          </a:p>
          <a:p>
            <a:pPr marL="228600" indent="-228600">
              <a:buAutoNum type="arabicPeriod"/>
            </a:pPr>
            <a:r>
              <a:rPr lang="en-US" dirty="0" smtClean="0"/>
              <a:t>Mesopotamia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Hinduism is</a:t>
            </a:r>
            <a:r>
              <a:rPr lang="en-US" baseline="0" dirty="0" smtClean="0"/>
              <a:t> polytheistic; Buddhism is not.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 system of government in which the people rule.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son of Darius I and ruler of Persia who led the Persian forces at the Battle of Thermopylae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9323B-4204-E24B-ADE7-B18334DFA6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4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TRUE</a:t>
            </a:r>
          </a:p>
          <a:p>
            <a:pPr marL="228600" indent="-228600">
              <a:buAutoNum type="arabicPeriod"/>
            </a:pPr>
            <a:r>
              <a:rPr lang="en-US" dirty="0" smtClean="0"/>
              <a:t>FALSE; It has flooded over 1500 times.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FALSE; The Amazon and the Nile are longer.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TRUE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TRUE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FALSE; They first settled in the Huang He valley because of the rich soil.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TRUE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9323B-4204-E24B-ADE7-B18334DFA6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57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6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5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8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1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8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1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9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4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80B22-AA93-A74A-A32D-97D7A8F03260}" type="datetimeFigureOut">
              <a:rPr lang="en-US" smtClean="0"/>
              <a:t>5/9/18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AB6B0-EA0F-BF45-9FBC-14F66C4D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10933" y="3074194"/>
            <a:ext cx="6858000" cy="7096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800" b="1" spc="150" dirty="0" smtClean="0">
                <a:ln w="11430"/>
                <a:solidFill>
                  <a:srgbClr val="2ABBB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The Geography &amp; </a:t>
            </a:r>
            <a:br>
              <a:rPr lang="en-US" sz="2800" b="1" spc="150" dirty="0" smtClean="0">
                <a:ln w="11430"/>
                <a:solidFill>
                  <a:srgbClr val="2ABBB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2800" b="1" spc="150" dirty="0" smtClean="0">
                <a:ln w="11430"/>
                <a:solidFill>
                  <a:srgbClr val="2ABBB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Origins of Ancient China</a:t>
            </a:r>
            <a:endParaRPr lang="en-US" sz="2800" b="1" spc="150" dirty="0">
              <a:ln w="11430"/>
              <a:solidFill>
                <a:srgbClr val="2ABBB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7417" y="5461001"/>
            <a:ext cx="6720417" cy="1079500"/>
          </a:xfrm>
          <a:ln w="38100">
            <a:solidFill>
              <a:srgbClr val="2ABBB7"/>
            </a:solidFill>
            <a:prstDash val="dashDot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2ABBB7"/>
                </a:solidFill>
                <a:latin typeface="Century Gothic"/>
                <a:cs typeface="Century Gothic"/>
              </a:rPr>
              <a:t>Look at the map above of ancient China OR on pgs. 276-277 in your textbook. Make a list of geographical features that you notice.  </a:t>
            </a:r>
            <a:endParaRPr lang="en-US" sz="2000" b="1" dirty="0">
              <a:solidFill>
                <a:srgbClr val="2ABBB7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0" y="285750"/>
            <a:ext cx="6805084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06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B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334"/>
            <a:ext cx="9144000" cy="1044575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BBC Worldwide Presents: </a:t>
            </a:r>
            <a:b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“Wild China—The Yellow River” </a:t>
            </a:r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" name="Yellow River - Wild China - BB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1142999"/>
            <a:ext cx="8434916" cy="55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4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10933" y="3074194"/>
            <a:ext cx="6858000" cy="7096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800" b="1" spc="150" dirty="0" smtClean="0">
                <a:ln w="11430"/>
                <a:solidFill>
                  <a:srgbClr val="2ABBB7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TRUE OR FALSE? Reading Challenge</a:t>
            </a:r>
            <a:endParaRPr lang="en-US" sz="2800" b="1" spc="150" dirty="0">
              <a:ln w="11430"/>
              <a:solidFill>
                <a:srgbClr val="2ABBB7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1928" y="227966"/>
            <a:ext cx="7392270" cy="830997"/>
          </a:xfrm>
          <a:prstGeom prst="rect">
            <a:avLst/>
          </a:prstGeom>
          <a:noFill/>
          <a:ln w="38100">
            <a:solidFill>
              <a:srgbClr val="2ABBB7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entury Gothic"/>
                <a:cs typeface="Century Gothic"/>
              </a:rPr>
              <a:t>With a partner or two, read pgs. 278-280. Then, complete the accompanying True or False Challenge on the index card that you are given. Turn in your index card when you are finished.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89445" y="1501411"/>
            <a:ext cx="6442222" cy="4934847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The Huang He River (or “Yellow River”) was named that because of the loess soil it carries downstream, which gives the river a yellowish color. </a:t>
            </a:r>
          </a:p>
          <a:p>
            <a:pPr>
              <a:buAutoNum type="arabicPeriod"/>
            </a:pPr>
            <a:endParaRPr lang="en-US" sz="1400" b="1" dirty="0">
              <a:latin typeface="Century Gothic"/>
              <a:cs typeface="Century Gothic"/>
            </a:endParaRPr>
          </a:p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Since 600 B.C., the Huang He River has flooded 150 times. </a:t>
            </a:r>
          </a:p>
          <a:p>
            <a:pPr>
              <a:buAutoNum type="arabicPeriod"/>
            </a:pPr>
            <a:endParaRPr lang="en-US" sz="1400" b="1" dirty="0">
              <a:latin typeface="Century Gothic"/>
              <a:cs typeface="Century Gothic"/>
            </a:endParaRPr>
          </a:p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The Chang Jiang (or Yangtze River) is the longest river in the world. </a:t>
            </a:r>
          </a:p>
          <a:p>
            <a:pPr>
              <a:buAutoNum type="arabicPeriod"/>
            </a:pPr>
            <a:endParaRPr lang="en-US" sz="1400" b="1" dirty="0">
              <a:latin typeface="Century Gothic"/>
              <a:cs typeface="Century Gothic"/>
            </a:endParaRPr>
          </a:p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Only one-tenth of the land in China can be farmed. This is because much of the land in China is either </a:t>
            </a:r>
            <a:r>
              <a:rPr lang="en-US" sz="1400" b="1" dirty="0" err="1" smtClean="0">
                <a:latin typeface="Century Gothic"/>
                <a:cs typeface="Century Gothic"/>
              </a:rPr>
              <a:t>moutain</a:t>
            </a:r>
            <a:r>
              <a:rPr lang="en-US" sz="1400" b="1" dirty="0" smtClean="0">
                <a:latin typeface="Century Gothic"/>
                <a:cs typeface="Century Gothic"/>
              </a:rPr>
              <a:t> or desert. </a:t>
            </a:r>
          </a:p>
          <a:p>
            <a:pPr>
              <a:buAutoNum type="arabicPeriod"/>
            </a:pPr>
            <a:endParaRPr lang="en-US" sz="1400" b="1" dirty="0">
              <a:latin typeface="Century Gothic"/>
              <a:cs typeface="Century Gothic"/>
            </a:endParaRPr>
          </a:p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The deserts and mountains of China limited its contacts with other civilizations. </a:t>
            </a:r>
          </a:p>
          <a:p>
            <a:pPr>
              <a:buAutoNum type="arabicPeriod"/>
            </a:pPr>
            <a:endParaRPr lang="en-US" sz="1400" b="1" dirty="0">
              <a:latin typeface="Century Gothic"/>
              <a:cs typeface="Century Gothic"/>
            </a:endParaRPr>
          </a:p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Archaeologists think that people first settled in the Huang He valley because of the warm climate and the frequent, refreshing rainfall.</a:t>
            </a:r>
          </a:p>
          <a:p>
            <a:pPr>
              <a:buAutoNum type="arabicPeriod"/>
            </a:pPr>
            <a:endParaRPr lang="en-US" sz="1400" b="1" dirty="0">
              <a:latin typeface="Century Gothic"/>
              <a:cs typeface="Century Gothic"/>
            </a:endParaRPr>
          </a:p>
          <a:p>
            <a:pPr>
              <a:buAutoNum type="arabicPeriod"/>
            </a:pPr>
            <a:r>
              <a:rPr lang="en-US" sz="1400" b="1" dirty="0" smtClean="0">
                <a:latin typeface="Century Gothic"/>
                <a:cs typeface="Century Gothic"/>
              </a:rPr>
              <a:t>According to ancient Chinese myth/legend, Yu the Great founded China’s first dynasty, the Xia dynasty. </a:t>
            </a:r>
          </a:p>
          <a:p>
            <a:pPr marL="0" indent="0">
              <a:buNone/>
            </a:pPr>
            <a:endParaRPr lang="en-US" sz="1600" b="1" dirty="0">
              <a:solidFill>
                <a:srgbClr val="2ABBB7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5667" y="1598083"/>
            <a:ext cx="8255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</a:p>
          <a:p>
            <a:endParaRPr lang="en-US" b="1" dirty="0">
              <a:solidFill>
                <a:srgbClr val="2ABBB7"/>
              </a:solidFill>
            </a:endParaRPr>
          </a:p>
          <a:p>
            <a:endParaRPr lang="en-US" b="1" dirty="0" smtClean="0">
              <a:solidFill>
                <a:srgbClr val="2ABBB7"/>
              </a:solidFill>
            </a:endParaRPr>
          </a:p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</a:p>
          <a:p>
            <a:endParaRPr lang="en-US" b="1" dirty="0">
              <a:solidFill>
                <a:srgbClr val="2ABBB7"/>
              </a:solidFill>
            </a:endParaRPr>
          </a:p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</a:p>
          <a:p>
            <a:endParaRPr lang="en-US" b="1" dirty="0">
              <a:solidFill>
                <a:srgbClr val="2ABBB7"/>
              </a:solidFill>
            </a:endParaRPr>
          </a:p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</a:p>
          <a:p>
            <a:endParaRPr lang="en-US" b="1" dirty="0">
              <a:solidFill>
                <a:srgbClr val="2ABBB7"/>
              </a:solidFill>
            </a:endParaRPr>
          </a:p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</a:p>
          <a:p>
            <a:endParaRPr lang="en-US" b="1" dirty="0">
              <a:solidFill>
                <a:srgbClr val="2ABBB7"/>
              </a:solidFill>
            </a:endParaRPr>
          </a:p>
          <a:p>
            <a:endParaRPr lang="en-US" b="1" dirty="0" smtClean="0">
              <a:solidFill>
                <a:srgbClr val="2ABBB7"/>
              </a:solidFill>
            </a:endParaRPr>
          </a:p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</a:p>
          <a:p>
            <a:endParaRPr lang="en-US" b="1" dirty="0">
              <a:solidFill>
                <a:srgbClr val="2ABBB7"/>
              </a:solidFill>
            </a:endParaRPr>
          </a:p>
          <a:p>
            <a:endParaRPr lang="en-US" b="1" dirty="0" smtClean="0">
              <a:solidFill>
                <a:srgbClr val="2ABBB7"/>
              </a:solidFill>
            </a:endParaRPr>
          </a:p>
          <a:p>
            <a:r>
              <a:rPr lang="en-US" b="1" dirty="0" smtClean="0">
                <a:solidFill>
                  <a:srgbClr val="2ABBB7"/>
                </a:solidFill>
              </a:rPr>
              <a:t>_____</a:t>
            </a:r>
            <a:endParaRPr lang="en-US" b="1" dirty="0">
              <a:solidFill>
                <a:srgbClr val="2ABB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3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316</Words>
  <Application>Microsoft Macintosh PowerPoint</Application>
  <PresentationFormat>On-screen Show (4:3)</PresentationFormat>
  <Paragraphs>49</Paragraphs>
  <Slides>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The Geography &amp;  Origins of Ancient China</vt:lpstr>
      <vt:lpstr>BBC Worldwide Presents:  “Wild China—The Yellow River” </vt:lpstr>
      <vt:lpstr>TRUE OR FALSE? Reading Challenge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Wroble</dc:creator>
  <cp:lastModifiedBy>Stacey Wroble</cp:lastModifiedBy>
  <cp:revision>19</cp:revision>
  <dcterms:created xsi:type="dcterms:W3CDTF">2016-05-03T22:11:01Z</dcterms:created>
  <dcterms:modified xsi:type="dcterms:W3CDTF">2018-05-10T01:16:10Z</dcterms:modified>
</cp:coreProperties>
</file>