
<file path=[Content_Types].xml><?xml version="1.0" encoding="utf-8"?>
<Types xmlns="http://schemas.openxmlformats.org/package/2006/content-types">
  <Default Extension="xml" ContentType="application/xml"/>
  <Default Extension="mp4"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
  </p:notesMasterIdLst>
  <p:sldIdLst>
    <p:sldId id="256" r:id="rId2"/>
    <p:sldId id="257" r:id="rId3"/>
    <p:sldId id="258" r:id="rId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CE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6" d="100"/>
          <a:sy n="126" d="100"/>
        </p:scale>
        <p:origin x="-114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notesMaster" Target="notesMasters/notesMaster1.xml"/><Relationship Id="rId6" Type="http://schemas.openxmlformats.org/officeDocument/2006/relationships/printerSettings" Target="printerSettings/printerSettings1.bin"/><Relationship Id="rId7" Type="http://schemas.openxmlformats.org/officeDocument/2006/relationships/presProps" Target="presProps.xml"/><Relationship Id="rId8" Type="http://schemas.openxmlformats.org/officeDocument/2006/relationships/viewProps" Target="viewProps.xml"/><Relationship Id="rId9" Type="http://schemas.openxmlformats.org/officeDocument/2006/relationships/theme" Target="theme/theme1.xml"/><Relationship Id="rId1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D08B54-BFB1-A548-B710-0A08DF20C4D4}" type="datetimeFigureOut">
              <a:rPr lang="en-US" smtClean="0"/>
              <a:t>5/6/18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A2E9FB-F992-6D4F-B3DB-C2BDFD7B7BDC}" type="slidenum">
              <a:rPr lang="en-US" smtClean="0"/>
              <a:t>‹#›</a:t>
            </a:fld>
            <a:endParaRPr lang="en-US"/>
          </a:p>
        </p:txBody>
      </p:sp>
    </p:spTree>
    <p:extLst>
      <p:ext uri="{BB962C8B-B14F-4D97-AF65-F5344CB8AC3E}">
        <p14:creationId xmlns:p14="http://schemas.microsoft.com/office/powerpoint/2010/main" val="202461045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True</a:t>
            </a:r>
          </a:p>
          <a:p>
            <a:pPr marL="228600" indent="-228600">
              <a:buAutoNum type="arabicPeriod"/>
            </a:pPr>
            <a:r>
              <a:rPr lang="en-US" dirty="0" smtClean="0"/>
              <a:t>Because his master, Dr. Emerson, had</a:t>
            </a:r>
            <a:r>
              <a:rPr lang="en-US" baseline="0" dirty="0" smtClean="0"/>
              <a:t> taken him to live in free states, like Illinois and Wisconsin. </a:t>
            </a:r>
          </a:p>
          <a:p>
            <a:pPr marL="228600" indent="-228600">
              <a:buAutoNum type="arabicPeriod"/>
            </a:pPr>
            <a:r>
              <a:rPr lang="en-US" baseline="0" dirty="0" smtClean="0"/>
              <a:t>Abraham Lincoln</a:t>
            </a:r>
          </a:p>
          <a:p>
            <a:pPr marL="228600" indent="-228600">
              <a:buAutoNum type="arabicPeriod"/>
            </a:pPr>
            <a:r>
              <a:rPr lang="en-US" baseline="0" dirty="0" smtClean="0"/>
              <a:t>John Brown hoped to secure enough arms from the federal arsenal at Harpers Ferry to give to enslaved persons so that they could in turn revolt against their slaveholders. </a:t>
            </a:r>
          </a:p>
          <a:p>
            <a:pPr marL="228600" indent="-228600">
              <a:buAutoNum type="arabicPeriod"/>
            </a:pPr>
            <a:r>
              <a:rPr lang="en-US" baseline="0" dirty="0" smtClean="0"/>
              <a:t>Answers will vary. </a:t>
            </a:r>
            <a:endParaRPr lang="en-US" dirty="0"/>
          </a:p>
        </p:txBody>
      </p:sp>
      <p:sp>
        <p:nvSpPr>
          <p:cNvPr id="4" name="Slide Number Placeholder 3"/>
          <p:cNvSpPr>
            <a:spLocks noGrp="1"/>
          </p:cNvSpPr>
          <p:nvPr>
            <p:ph type="sldNum" sz="quarter" idx="10"/>
          </p:nvPr>
        </p:nvSpPr>
        <p:spPr/>
        <p:txBody>
          <a:bodyPr/>
          <a:lstStyle/>
          <a:p>
            <a:fld id="{D1A2E9FB-F992-6D4F-B3DB-C2BDFD7B7BDC}" type="slidenum">
              <a:rPr lang="en-US" smtClean="0"/>
              <a:t>3</a:t>
            </a:fld>
            <a:endParaRPr lang="en-US"/>
          </a:p>
        </p:txBody>
      </p:sp>
    </p:spTree>
    <p:extLst>
      <p:ext uri="{BB962C8B-B14F-4D97-AF65-F5344CB8AC3E}">
        <p14:creationId xmlns:p14="http://schemas.microsoft.com/office/powerpoint/2010/main" val="2758582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C1097A-09EE-774F-B9F2-B84FF7DE65F8}" type="datetimeFigureOut">
              <a:rPr lang="en-US" smtClean="0"/>
              <a:t>5/6/18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0A8EA-84C7-C346-A2D2-553376F78283}" type="slidenum">
              <a:rPr lang="en-US" smtClean="0"/>
              <a:t>‹#›</a:t>
            </a:fld>
            <a:endParaRPr lang="en-US"/>
          </a:p>
        </p:txBody>
      </p:sp>
    </p:spTree>
    <p:extLst>
      <p:ext uri="{BB962C8B-B14F-4D97-AF65-F5344CB8AC3E}">
        <p14:creationId xmlns:p14="http://schemas.microsoft.com/office/powerpoint/2010/main" val="367694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C1097A-09EE-774F-B9F2-B84FF7DE65F8}" type="datetimeFigureOut">
              <a:rPr lang="en-US" smtClean="0"/>
              <a:t>5/6/18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0A8EA-84C7-C346-A2D2-553376F78283}" type="slidenum">
              <a:rPr lang="en-US" smtClean="0"/>
              <a:t>‹#›</a:t>
            </a:fld>
            <a:endParaRPr lang="en-US"/>
          </a:p>
        </p:txBody>
      </p:sp>
    </p:spTree>
    <p:extLst>
      <p:ext uri="{BB962C8B-B14F-4D97-AF65-F5344CB8AC3E}">
        <p14:creationId xmlns:p14="http://schemas.microsoft.com/office/powerpoint/2010/main" val="713511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C1097A-09EE-774F-B9F2-B84FF7DE65F8}" type="datetimeFigureOut">
              <a:rPr lang="en-US" smtClean="0"/>
              <a:t>5/6/18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0A8EA-84C7-C346-A2D2-553376F78283}" type="slidenum">
              <a:rPr lang="en-US" smtClean="0"/>
              <a:t>‹#›</a:t>
            </a:fld>
            <a:endParaRPr lang="en-US"/>
          </a:p>
        </p:txBody>
      </p:sp>
    </p:spTree>
    <p:extLst>
      <p:ext uri="{BB962C8B-B14F-4D97-AF65-F5344CB8AC3E}">
        <p14:creationId xmlns:p14="http://schemas.microsoft.com/office/powerpoint/2010/main" val="1473868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C1097A-09EE-774F-B9F2-B84FF7DE65F8}" type="datetimeFigureOut">
              <a:rPr lang="en-US" smtClean="0"/>
              <a:t>5/6/18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0A8EA-84C7-C346-A2D2-553376F78283}" type="slidenum">
              <a:rPr lang="en-US" smtClean="0"/>
              <a:t>‹#›</a:t>
            </a:fld>
            <a:endParaRPr lang="en-US"/>
          </a:p>
        </p:txBody>
      </p:sp>
    </p:spTree>
    <p:extLst>
      <p:ext uri="{BB962C8B-B14F-4D97-AF65-F5344CB8AC3E}">
        <p14:creationId xmlns:p14="http://schemas.microsoft.com/office/powerpoint/2010/main" val="1102950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C1097A-09EE-774F-B9F2-B84FF7DE65F8}" type="datetimeFigureOut">
              <a:rPr lang="en-US" smtClean="0"/>
              <a:t>5/6/18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0A8EA-84C7-C346-A2D2-553376F78283}" type="slidenum">
              <a:rPr lang="en-US" smtClean="0"/>
              <a:t>‹#›</a:t>
            </a:fld>
            <a:endParaRPr lang="en-US"/>
          </a:p>
        </p:txBody>
      </p:sp>
    </p:spTree>
    <p:extLst>
      <p:ext uri="{BB962C8B-B14F-4D97-AF65-F5344CB8AC3E}">
        <p14:creationId xmlns:p14="http://schemas.microsoft.com/office/powerpoint/2010/main" val="1478839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C1097A-09EE-774F-B9F2-B84FF7DE65F8}" type="datetimeFigureOut">
              <a:rPr lang="en-US" smtClean="0"/>
              <a:t>5/6/18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A0A8EA-84C7-C346-A2D2-553376F78283}" type="slidenum">
              <a:rPr lang="en-US" smtClean="0"/>
              <a:t>‹#›</a:t>
            </a:fld>
            <a:endParaRPr lang="en-US"/>
          </a:p>
        </p:txBody>
      </p:sp>
    </p:spTree>
    <p:extLst>
      <p:ext uri="{BB962C8B-B14F-4D97-AF65-F5344CB8AC3E}">
        <p14:creationId xmlns:p14="http://schemas.microsoft.com/office/powerpoint/2010/main" val="2622354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C1097A-09EE-774F-B9F2-B84FF7DE65F8}" type="datetimeFigureOut">
              <a:rPr lang="en-US" smtClean="0"/>
              <a:t>5/6/18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A0A8EA-84C7-C346-A2D2-553376F78283}" type="slidenum">
              <a:rPr lang="en-US" smtClean="0"/>
              <a:t>‹#›</a:t>
            </a:fld>
            <a:endParaRPr lang="en-US"/>
          </a:p>
        </p:txBody>
      </p:sp>
    </p:spTree>
    <p:extLst>
      <p:ext uri="{BB962C8B-B14F-4D97-AF65-F5344CB8AC3E}">
        <p14:creationId xmlns:p14="http://schemas.microsoft.com/office/powerpoint/2010/main" val="951011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C1097A-09EE-774F-B9F2-B84FF7DE65F8}" type="datetimeFigureOut">
              <a:rPr lang="en-US" smtClean="0"/>
              <a:t>5/6/18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A0A8EA-84C7-C346-A2D2-553376F78283}" type="slidenum">
              <a:rPr lang="en-US" smtClean="0"/>
              <a:t>‹#›</a:t>
            </a:fld>
            <a:endParaRPr lang="en-US"/>
          </a:p>
        </p:txBody>
      </p:sp>
    </p:spTree>
    <p:extLst>
      <p:ext uri="{BB962C8B-B14F-4D97-AF65-F5344CB8AC3E}">
        <p14:creationId xmlns:p14="http://schemas.microsoft.com/office/powerpoint/2010/main" val="2274534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C1097A-09EE-774F-B9F2-B84FF7DE65F8}" type="datetimeFigureOut">
              <a:rPr lang="en-US" smtClean="0"/>
              <a:t>5/6/18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A0A8EA-84C7-C346-A2D2-553376F78283}" type="slidenum">
              <a:rPr lang="en-US" smtClean="0"/>
              <a:t>‹#›</a:t>
            </a:fld>
            <a:endParaRPr lang="en-US"/>
          </a:p>
        </p:txBody>
      </p:sp>
    </p:spTree>
    <p:extLst>
      <p:ext uri="{BB962C8B-B14F-4D97-AF65-F5344CB8AC3E}">
        <p14:creationId xmlns:p14="http://schemas.microsoft.com/office/powerpoint/2010/main" val="4253759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C1097A-09EE-774F-B9F2-B84FF7DE65F8}" type="datetimeFigureOut">
              <a:rPr lang="en-US" smtClean="0"/>
              <a:t>5/6/18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A0A8EA-84C7-C346-A2D2-553376F78283}" type="slidenum">
              <a:rPr lang="en-US" smtClean="0"/>
              <a:t>‹#›</a:t>
            </a:fld>
            <a:endParaRPr lang="en-US"/>
          </a:p>
        </p:txBody>
      </p:sp>
    </p:spTree>
    <p:extLst>
      <p:ext uri="{BB962C8B-B14F-4D97-AF65-F5344CB8AC3E}">
        <p14:creationId xmlns:p14="http://schemas.microsoft.com/office/powerpoint/2010/main" val="3724442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C1097A-09EE-774F-B9F2-B84FF7DE65F8}" type="datetimeFigureOut">
              <a:rPr lang="en-US" smtClean="0"/>
              <a:t>5/6/18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A0A8EA-84C7-C346-A2D2-553376F78283}" type="slidenum">
              <a:rPr lang="en-US" smtClean="0"/>
              <a:t>‹#›</a:t>
            </a:fld>
            <a:endParaRPr lang="en-US"/>
          </a:p>
        </p:txBody>
      </p:sp>
    </p:spTree>
    <p:extLst>
      <p:ext uri="{BB962C8B-B14F-4D97-AF65-F5344CB8AC3E}">
        <p14:creationId xmlns:p14="http://schemas.microsoft.com/office/powerpoint/2010/main" val="74892808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C1097A-09EE-774F-B9F2-B84FF7DE65F8}" type="datetimeFigureOut">
              <a:rPr lang="en-US" smtClean="0"/>
              <a:t>5/6/18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A0A8EA-84C7-C346-A2D2-553376F78283}" type="slidenum">
              <a:rPr lang="en-US" smtClean="0"/>
              <a:t>‹#›</a:t>
            </a:fld>
            <a:endParaRPr lang="en-US"/>
          </a:p>
        </p:txBody>
      </p:sp>
    </p:spTree>
    <p:extLst>
      <p:ext uri="{BB962C8B-B14F-4D97-AF65-F5344CB8AC3E}">
        <p14:creationId xmlns:p14="http://schemas.microsoft.com/office/powerpoint/2010/main" val="11988623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png"/><Relationship Id="rId1" Type="http://schemas.microsoft.com/office/2007/relationships/media" Target="../media/media1.mp4"/><Relationship Id="rId2" Type="http://schemas.openxmlformats.org/officeDocument/2006/relationships/video" Target="../media/media1.mp4"/></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90101"/>
          </a:xfrm>
          <a:solidFill>
            <a:srgbClr val="68CEFF"/>
          </a:solidFill>
          <a:ln w="38100">
            <a:solidFill>
              <a:schemeClr val="tx1"/>
            </a:solidFill>
          </a:ln>
        </p:spPr>
        <p:txBody>
          <a:bodyPr>
            <a:noAutofit/>
            <a:scene3d>
              <a:camera prst="orthographicFront"/>
              <a:lightRig rig="soft" dir="t">
                <a:rot lat="0" lon="0" rev="10800000"/>
              </a:lightRig>
            </a:scene3d>
            <a:sp3d>
              <a:bevelT w="27940" h="12700"/>
              <a:contourClr>
                <a:srgbClr val="DDDDDD"/>
              </a:contourClr>
            </a:sp3d>
          </a:bodyPr>
          <a:lstStyle/>
          <a:p>
            <a:r>
              <a:rPr lang="en-US" sz="2400" b="1" spc="150" dirty="0" smtClean="0">
                <a:ln w="11430"/>
                <a:effectLst>
                  <a:outerShdw blurRad="25400" algn="tl" rotWithShape="0">
                    <a:srgbClr val="000000">
                      <a:alpha val="43000"/>
                    </a:srgbClr>
                  </a:outerShdw>
                </a:effectLst>
                <a:latin typeface="Century Gothic"/>
                <a:cs typeface="Century Gothic"/>
              </a:rPr>
              <a:t>Chapter 16, Lesson 2: </a:t>
            </a:r>
            <a:br>
              <a:rPr lang="en-US" sz="2400" b="1" spc="150" dirty="0" smtClean="0">
                <a:ln w="11430"/>
                <a:effectLst>
                  <a:outerShdw blurRad="25400" algn="tl" rotWithShape="0">
                    <a:srgbClr val="000000">
                      <a:alpha val="43000"/>
                    </a:srgbClr>
                  </a:outerShdw>
                </a:effectLst>
                <a:latin typeface="Century Gothic"/>
                <a:cs typeface="Century Gothic"/>
              </a:rPr>
            </a:br>
            <a:r>
              <a:rPr lang="en-US" sz="2400" b="1" spc="150" dirty="0" smtClean="0">
                <a:ln w="11430"/>
                <a:effectLst>
                  <a:outerShdw blurRad="25400" algn="tl" rotWithShape="0">
                    <a:srgbClr val="000000">
                      <a:alpha val="43000"/>
                    </a:srgbClr>
                  </a:outerShdw>
                </a:effectLst>
                <a:latin typeface="Century Gothic"/>
                <a:cs typeface="Century Gothic"/>
              </a:rPr>
              <a:t>“Challenges To Slavery”</a:t>
            </a:r>
            <a:endParaRPr lang="en-US" sz="2400" b="1" spc="150" dirty="0">
              <a:ln w="11430"/>
              <a:effectLst>
                <a:outerShdw blurRad="25400" algn="tl" rotWithShape="0">
                  <a:srgbClr val="000000">
                    <a:alpha val="43000"/>
                  </a:srgbClr>
                </a:outerShdw>
              </a:effectLst>
              <a:latin typeface="Century Gothic"/>
              <a:cs typeface="Century Gothic"/>
            </a:endParaRPr>
          </a:p>
        </p:txBody>
      </p:sp>
      <p:sp>
        <p:nvSpPr>
          <p:cNvPr id="3" name="Subtitle 2"/>
          <p:cNvSpPr>
            <a:spLocks noGrp="1"/>
          </p:cNvSpPr>
          <p:nvPr>
            <p:ph type="subTitle" idx="1"/>
          </p:nvPr>
        </p:nvSpPr>
        <p:spPr>
          <a:xfrm>
            <a:off x="614808" y="4762500"/>
            <a:ext cx="7921944" cy="1752600"/>
          </a:xfrm>
          <a:solidFill>
            <a:srgbClr val="68CEFF"/>
          </a:solidFill>
          <a:ln w="38100">
            <a:solidFill>
              <a:schemeClr val="tx1"/>
            </a:solidFill>
          </a:ln>
        </p:spPr>
        <p:txBody>
          <a:bodyPr>
            <a:normAutofit lnSpcReduction="10000"/>
            <a:scene3d>
              <a:camera prst="orthographicFront"/>
              <a:lightRig rig="soft" dir="t">
                <a:rot lat="0" lon="0" rev="10800000"/>
              </a:lightRig>
            </a:scene3d>
            <a:sp3d>
              <a:bevelT w="27940" h="12700"/>
              <a:contourClr>
                <a:srgbClr val="DDDDDD"/>
              </a:contourClr>
            </a:sp3d>
          </a:bodyPr>
          <a:lstStyle/>
          <a:p>
            <a:r>
              <a:rPr lang="en-US" sz="1600" b="1" u="sng" spc="150" dirty="0" smtClean="0">
                <a:ln w="11430"/>
                <a:solidFill>
                  <a:srgbClr val="000000"/>
                </a:solidFill>
                <a:effectLst>
                  <a:outerShdw blurRad="25400" algn="tl" rotWithShape="0">
                    <a:srgbClr val="000000">
                      <a:alpha val="43000"/>
                    </a:srgbClr>
                  </a:outerShdw>
                </a:effectLst>
                <a:latin typeface="Century Gothic"/>
                <a:cs typeface="Century Gothic"/>
              </a:rPr>
              <a:t>Do Now: </a:t>
            </a:r>
          </a:p>
          <a:p>
            <a:r>
              <a:rPr lang="en-US" sz="1600" b="1" u="sng" spc="150" dirty="0" smtClean="0">
                <a:ln w="11430"/>
                <a:solidFill>
                  <a:srgbClr val="000000"/>
                </a:solidFill>
                <a:effectLst>
                  <a:outerShdw blurRad="25400" algn="tl" rotWithShape="0">
                    <a:srgbClr val="000000">
                      <a:alpha val="43000"/>
                    </a:srgbClr>
                  </a:outerShdw>
                </a:effectLst>
                <a:latin typeface="Century Gothic"/>
                <a:cs typeface="Century Gothic"/>
              </a:rPr>
              <a:t>Opponent of Slavery Hall of Fame</a:t>
            </a:r>
          </a:p>
          <a:p>
            <a:pPr algn="l"/>
            <a:r>
              <a:rPr lang="en-US" sz="1600" b="1" spc="150" dirty="0" smtClean="0">
                <a:ln w="11430"/>
                <a:solidFill>
                  <a:srgbClr val="000000"/>
                </a:solidFill>
                <a:effectLst>
                  <a:outerShdw blurRad="25400" algn="tl" rotWithShape="0">
                    <a:srgbClr val="000000">
                      <a:alpha val="43000"/>
                    </a:srgbClr>
                  </a:outerShdw>
                </a:effectLst>
                <a:latin typeface="Century Gothic"/>
                <a:cs typeface="Century Gothic"/>
              </a:rPr>
              <a:t>Three of the most outspoken opponents of slavery in the years leading up to the American Civil War are featured in the portraits above. Can you identify them? In your Social Studies notebook, identify each person that you can and write what you already know (or think you know) about him. </a:t>
            </a:r>
          </a:p>
          <a:p>
            <a:pPr algn="l"/>
            <a:endParaRPr lang="en-US" sz="2400" b="1" u="sng" spc="150" dirty="0">
              <a:ln w="11430"/>
              <a:solidFill>
                <a:srgbClr val="000000"/>
              </a:solidFill>
              <a:effectLst>
                <a:outerShdw blurRad="25400" algn="tl" rotWithShape="0">
                  <a:srgbClr val="000000">
                    <a:alpha val="43000"/>
                  </a:srgbClr>
                </a:outerShdw>
              </a:effectLst>
              <a:latin typeface="Century Gothic"/>
              <a:cs typeface="Century Gothic"/>
            </a:endParaRPr>
          </a:p>
        </p:txBody>
      </p:sp>
      <p:pic>
        <p:nvPicPr>
          <p:cNvPr id="4" name="Picture 3"/>
          <p:cNvPicPr>
            <a:picLocks noChangeAspect="1"/>
          </p:cNvPicPr>
          <p:nvPr/>
        </p:nvPicPr>
        <p:blipFill>
          <a:blip r:embed="rId3"/>
          <a:stretch>
            <a:fillRect/>
          </a:stretch>
        </p:blipFill>
        <p:spPr>
          <a:xfrm>
            <a:off x="393075" y="1118851"/>
            <a:ext cx="2328204" cy="3178895"/>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393075" y="1118851"/>
            <a:ext cx="382994" cy="369332"/>
          </a:xfrm>
          <a:prstGeom prst="rect">
            <a:avLst/>
          </a:prstGeom>
          <a:blipFill rotWithShape="1">
            <a:blip r:embed="rId2"/>
            <a:tile tx="0" ty="0" sx="100000" sy="100000" flip="none" algn="tl"/>
          </a:blipFill>
        </p:spPr>
        <p:txBody>
          <a:bodyPr wrap="square" rtlCol="0">
            <a:spAutoFit/>
          </a:bodyPr>
          <a:lstStyle/>
          <a:p>
            <a:r>
              <a:rPr lang="en-US" b="1" dirty="0" smtClean="0">
                <a:latin typeface="Century Gothic"/>
                <a:cs typeface="Century Gothic"/>
              </a:rPr>
              <a:t>1.</a:t>
            </a:r>
            <a:endParaRPr lang="en-US" b="1" dirty="0">
              <a:latin typeface="Century Gothic"/>
              <a:cs typeface="Century Gothic"/>
            </a:endParaRPr>
          </a:p>
        </p:txBody>
      </p:sp>
      <p:pic>
        <p:nvPicPr>
          <p:cNvPr id="6" name="Picture 5"/>
          <p:cNvPicPr>
            <a:picLocks noChangeAspect="1"/>
          </p:cNvPicPr>
          <p:nvPr/>
        </p:nvPicPr>
        <p:blipFill>
          <a:blip r:embed="rId4"/>
          <a:stretch>
            <a:fillRect/>
          </a:stretch>
        </p:blipFill>
        <p:spPr>
          <a:xfrm>
            <a:off x="3308646" y="1118851"/>
            <a:ext cx="2426196" cy="3178895"/>
          </a:xfrm>
          <a:prstGeom prst="rect">
            <a:avLst/>
          </a:prstGeom>
        </p:spPr>
      </p:pic>
      <p:sp>
        <p:nvSpPr>
          <p:cNvPr id="7" name="TextBox 6"/>
          <p:cNvSpPr txBox="1"/>
          <p:nvPr/>
        </p:nvSpPr>
        <p:spPr>
          <a:xfrm>
            <a:off x="3308646" y="1125312"/>
            <a:ext cx="382994" cy="369332"/>
          </a:xfrm>
          <a:prstGeom prst="rect">
            <a:avLst/>
          </a:prstGeom>
          <a:blipFill rotWithShape="1">
            <a:blip r:embed="rId2"/>
            <a:tile tx="0" ty="0" sx="100000" sy="100000" flip="none" algn="tl"/>
          </a:blipFill>
        </p:spPr>
        <p:txBody>
          <a:bodyPr wrap="square" rtlCol="0">
            <a:spAutoFit/>
          </a:bodyPr>
          <a:lstStyle/>
          <a:p>
            <a:r>
              <a:rPr lang="en-US" b="1" dirty="0">
                <a:latin typeface="Century Gothic"/>
                <a:cs typeface="Century Gothic"/>
              </a:rPr>
              <a:t>2</a:t>
            </a:r>
            <a:r>
              <a:rPr lang="en-US" b="1" dirty="0" smtClean="0">
                <a:latin typeface="Century Gothic"/>
                <a:cs typeface="Century Gothic"/>
              </a:rPr>
              <a:t>.</a:t>
            </a:r>
            <a:endParaRPr lang="en-US" b="1" dirty="0">
              <a:latin typeface="Century Gothic"/>
              <a:cs typeface="Century Gothic"/>
            </a:endParaRPr>
          </a:p>
        </p:txBody>
      </p:sp>
      <p:pic>
        <p:nvPicPr>
          <p:cNvPr id="8" name="Picture 7"/>
          <p:cNvPicPr>
            <a:picLocks noChangeAspect="1"/>
          </p:cNvPicPr>
          <p:nvPr/>
        </p:nvPicPr>
        <p:blipFill rotWithShape="1">
          <a:blip r:embed="rId5"/>
          <a:srcRect l="25682" r="21962"/>
          <a:stretch/>
        </p:blipFill>
        <p:spPr>
          <a:xfrm>
            <a:off x="6309336" y="1199487"/>
            <a:ext cx="2398756" cy="3098258"/>
          </a:xfrm>
          <a:prstGeom prst="rect">
            <a:avLst/>
          </a:prstGeom>
        </p:spPr>
      </p:pic>
      <p:sp>
        <p:nvSpPr>
          <p:cNvPr id="9" name="TextBox 8"/>
          <p:cNvSpPr txBox="1"/>
          <p:nvPr/>
        </p:nvSpPr>
        <p:spPr>
          <a:xfrm>
            <a:off x="6309336" y="1118851"/>
            <a:ext cx="382994" cy="369332"/>
          </a:xfrm>
          <a:prstGeom prst="rect">
            <a:avLst/>
          </a:prstGeom>
          <a:blipFill rotWithShape="1">
            <a:blip r:embed="rId2"/>
            <a:tile tx="0" ty="0" sx="100000" sy="100000" flip="none" algn="tl"/>
          </a:blipFill>
        </p:spPr>
        <p:txBody>
          <a:bodyPr wrap="square" rtlCol="0">
            <a:spAutoFit/>
          </a:bodyPr>
          <a:lstStyle/>
          <a:p>
            <a:r>
              <a:rPr lang="en-US" b="1" dirty="0" smtClean="0">
                <a:latin typeface="Century Gothic"/>
                <a:cs typeface="Century Gothic"/>
              </a:rPr>
              <a:t>3.</a:t>
            </a:r>
            <a:endParaRPr lang="en-US" b="1" dirty="0">
              <a:latin typeface="Century Gothic"/>
              <a:cs typeface="Century Gothic"/>
            </a:endParaRPr>
          </a:p>
        </p:txBody>
      </p:sp>
    </p:spTree>
    <p:extLst>
      <p:ext uri="{BB962C8B-B14F-4D97-AF65-F5344CB8AC3E}">
        <p14:creationId xmlns:p14="http://schemas.microsoft.com/office/powerpoint/2010/main" val="59314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8CE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75249"/>
          </a:xfrm>
        </p:spPr>
        <p:txBody>
          <a:bodyPr>
            <a:normAutofit/>
            <a:scene3d>
              <a:camera prst="orthographicFront"/>
              <a:lightRig rig="soft" dir="t">
                <a:rot lat="0" lon="0" rev="10800000"/>
              </a:lightRig>
            </a:scene3d>
            <a:sp3d>
              <a:bevelT w="27940" h="12700"/>
              <a:contourClr>
                <a:srgbClr val="DDDDDD"/>
              </a:contourClr>
            </a:sp3d>
          </a:bodyPr>
          <a:lstStyle/>
          <a:p>
            <a:r>
              <a:rPr lang="en-US" sz="1800" b="1" spc="150" dirty="0" smtClean="0">
                <a:ln w="11430"/>
                <a:solidFill>
                  <a:srgbClr val="000000"/>
                </a:solidFill>
                <a:effectLst>
                  <a:outerShdw blurRad="25400" algn="tl" rotWithShape="0">
                    <a:srgbClr val="000000">
                      <a:alpha val="43000"/>
                    </a:srgbClr>
                  </a:outerShdw>
                </a:effectLst>
                <a:latin typeface="Century Gothic"/>
                <a:cs typeface="Century Gothic"/>
              </a:rPr>
              <a:t>Mr. Betts’ Class Presents: </a:t>
            </a:r>
            <a:br>
              <a:rPr lang="en-US" sz="1800" b="1" spc="150" dirty="0" smtClean="0">
                <a:ln w="11430"/>
                <a:solidFill>
                  <a:srgbClr val="000000"/>
                </a:solidFill>
                <a:effectLst>
                  <a:outerShdw blurRad="25400" algn="tl" rotWithShape="0">
                    <a:srgbClr val="000000">
                      <a:alpha val="43000"/>
                    </a:srgbClr>
                  </a:outerShdw>
                </a:effectLst>
                <a:latin typeface="Century Gothic"/>
                <a:cs typeface="Century Gothic"/>
              </a:rPr>
            </a:br>
            <a:r>
              <a:rPr lang="en-US" sz="1800" b="1" spc="150" dirty="0" smtClean="0">
                <a:ln w="11430"/>
                <a:solidFill>
                  <a:srgbClr val="000000"/>
                </a:solidFill>
                <a:effectLst>
                  <a:outerShdw blurRad="25400" algn="tl" rotWithShape="0">
                    <a:srgbClr val="000000">
                      <a:alpha val="43000"/>
                    </a:srgbClr>
                  </a:outerShdw>
                </a:effectLst>
                <a:latin typeface="Century Gothic"/>
                <a:cs typeface="Century Gothic"/>
              </a:rPr>
              <a:t>“John Brown” </a:t>
            </a:r>
            <a:br>
              <a:rPr lang="en-US" sz="1800" b="1" spc="150" dirty="0" smtClean="0">
                <a:ln w="11430"/>
                <a:solidFill>
                  <a:srgbClr val="000000"/>
                </a:solidFill>
                <a:effectLst>
                  <a:outerShdw blurRad="25400" algn="tl" rotWithShape="0">
                    <a:srgbClr val="000000">
                      <a:alpha val="43000"/>
                    </a:srgbClr>
                  </a:outerShdw>
                </a:effectLst>
                <a:latin typeface="Century Gothic"/>
                <a:cs typeface="Century Gothic"/>
              </a:rPr>
            </a:br>
            <a:r>
              <a:rPr lang="en-US" sz="1800" b="1" spc="150" dirty="0" smtClean="0">
                <a:ln w="11430"/>
                <a:solidFill>
                  <a:srgbClr val="000000"/>
                </a:solidFill>
                <a:effectLst>
                  <a:outerShdw blurRad="25400" algn="tl" rotWithShape="0">
                    <a:srgbClr val="000000">
                      <a:alpha val="43000"/>
                    </a:srgbClr>
                  </a:outerShdw>
                </a:effectLst>
                <a:latin typeface="Century Gothic"/>
                <a:cs typeface="Century Gothic"/>
              </a:rPr>
              <a:t>(A Parody of T. Swift’s “Look What You Made Me Do)</a:t>
            </a:r>
            <a:endParaRPr lang="en-US" sz="1800" b="1" spc="150" dirty="0">
              <a:ln w="11430"/>
              <a:solidFill>
                <a:srgbClr val="000000"/>
              </a:solidFill>
              <a:effectLst>
                <a:outerShdw blurRad="25400" algn="tl" rotWithShape="0">
                  <a:srgbClr val="000000">
                    <a:alpha val="43000"/>
                  </a:srgbClr>
                </a:outerShdw>
              </a:effectLst>
              <a:latin typeface="Century Gothic"/>
              <a:cs typeface="Century Gothic"/>
            </a:endParaRPr>
          </a:p>
        </p:txBody>
      </p:sp>
      <p:pic>
        <p:nvPicPr>
          <p:cNvPr id="4" name="videoplayback-19.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098691"/>
            <a:ext cx="8229600" cy="5594253"/>
          </a:xfrm>
        </p:spPr>
      </p:pic>
    </p:spTree>
    <p:extLst>
      <p:ext uri="{BB962C8B-B14F-4D97-AF65-F5344CB8AC3E}">
        <p14:creationId xmlns:p14="http://schemas.microsoft.com/office/powerpoint/2010/main" val="284952907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90101"/>
          </a:xfrm>
          <a:solidFill>
            <a:srgbClr val="68CEFF"/>
          </a:solidFill>
          <a:ln w="38100">
            <a:solidFill>
              <a:schemeClr val="tx1"/>
            </a:solidFill>
          </a:ln>
        </p:spPr>
        <p:txBody>
          <a:bodyPr>
            <a:noAutofit/>
            <a:scene3d>
              <a:camera prst="orthographicFront"/>
              <a:lightRig rig="soft" dir="t">
                <a:rot lat="0" lon="0" rev="10800000"/>
              </a:lightRig>
            </a:scene3d>
            <a:sp3d>
              <a:bevelT w="27940" h="12700"/>
              <a:contourClr>
                <a:srgbClr val="DDDDDD"/>
              </a:contourClr>
            </a:sp3d>
          </a:bodyPr>
          <a:lstStyle/>
          <a:p>
            <a:r>
              <a:rPr lang="en-US" sz="2400" b="1" spc="150" dirty="0" smtClean="0">
                <a:ln w="11430"/>
                <a:effectLst>
                  <a:outerShdw blurRad="25400" algn="tl" rotWithShape="0">
                    <a:srgbClr val="000000">
                      <a:alpha val="43000"/>
                    </a:srgbClr>
                  </a:outerShdw>
                </a:effectLst>
                <a:latin typeface="Century Gothic"/>
                <a:cs typeface="Century Gothic"/>
              </a:rPr>
              <a:t>Chapter 16, Lesson 2: </a:t>
            </a:r>
            <a:br>
              <a:rPr lang="en-US" sz="2400" b="1" spc="150" dirty="0" smtClean="0">
                <a:ln w="11430"/>
                <a:effectLst>
                  <a:outerShdw blurRad="25400" algn="tl" rotWithShape="0">
                    <a:srgbClr val="000000">
                      <a:alpha val="43000"/>
                    </a:srgbClr>
                  </a:outerShdw>
                </a:effectLst>
                <a:latin typeface="Century Gothic"/>
                <a:cs typeface="Century Gothic"/>
              </a:rPr>
            </a:br>
            <a:r>
              <a:rPr lang="en-US" sz="2400" b="1" spc="150" dirty="0" smtClean="0">
                <a:ln w="11430"/>
                <a:effectLst>
                  <a:outerShdw blurRad="25400" algn="tl" rotWithShape="0">
                    <a:srgbClr val="000000">
                      <a:alpha val="43000"/>
                    </a:srgbClr>
                  </a:outerShdw>
                </a:effectLst>
                <a:latin typeface="Century Gothic"/>
                <a:cs typeface="Century Gothic"/>
              </a:rPr>
              <a:t>Questions of the Day</a:t>
            </a:r>
            <a:endParaRPr lang="en-US" sz="2400" b="1" spc="150" dirty="0">
              <a:ln w="11430"/>
              <a:effectLst>
                <a:outerShdw blurRad="25400" algn="tl" rotWithShape="0">
                  <a:srgbClr val="000000">
                    <a:alpha val="43000"/>
                  </a:srgbClr>
                </a:outerShdw>
              </a:effectLst>
              <a:latin typeface="Century Gothic"/>
              <a:cs typeface="Century Gothic"/>
            </a:endParaRPr>
          </a:p>
        </p:txBody>
      </p:sp>
      <p:sp>
        <p:nvSpPr>
          <p:cNvPr id="10" name="Subtitle 9"/>
          <p:cNvSpPr>
            <a:spLocks noGrp="1"/>
          </p:cNvSpPr>
          <p:nvPr>
            <p:ph type="subTitle" idx="1"/>
          </p:nvPr>
        </p:nvSpPr>
        <p:spPr>
          <a:xfrm>
            <a:off x="413231" y="1204991"/>
            <a:ext cx="8335176" cy="5387156"/>
          </a:xfrm>
        </p:spPr>
        <p:txBody>
          <a:bodyPr>
            <a:normAutofit/>
          </a:bodyPr>
          <a:lstStyle/>
          <a:p>
            <a:pPr marL="457200" indent="-457200" algn="l">
              <a:buAutoNum type="arabicPeriod"/>
            </a:pPr>
            <a:r>
              <a:rPr lang="en-US" sz="2000" b="1" dirty="0" smtClean="0">
                <a:solidFill>
                  <a:srgbClr val="000000"/>
                </a:solidFill>
                <a:latin typeface="Century Gothic"/>
                <a:cs typeface="Century Gothic"/>
              </a:rPr>
              <a:t>True OR False: When the new Republican party formed in the early 1850s, it consisted of Free-</a:t>
            </a:r>
            <a:r>
              <a:rPr lang="en-US" sz="2000" b="1" dirty="0" err="1" smtClean="0">
                <a:solidFill>
                  <a:srgbClr val="000000"/>
                </a:solidFill>
                <a:latin typeface="Century Gothic"/>
                <a:cs typeface="Century Gothic"/>
              </a:rPr>
              <a:t>Soilers</a:t>
            </a:r>
            <a:r>
              <a:rPr lang="en-US" sz="2000" b="1" dirty="0" smtClean="0">
                <a:solidFill>
                  <a:srgbClr val="000000"/>
                </a:solidFill>
                <a:latin typeface="Century Gothic"/>
                <a:cs typeface="Century Gothic"/>
              </a:rPr>
              <a:t>, antislavery Whigs, and some Democrats?</a:t>
            </a:r>
          </a:p>
          <a:p>
            <a:pPr marL="457200" indent="-457200" algn="l">
              <a:buAutoNum type="arabicPeriod"/>
            </a:pPr>
            <a:endParaRPr lang="en-US" sz="2000" b="1" dirty="0">
              <a:solidFill>
                <a:srgbClr val="000000"/>
              </a:solidFill>
              <a:latin typeface="Century Gothic"/>
              <a:cs typeface="Century Gothic"/>
            </a:endParaRPr>
          </a:p>
          <a:p>
            <a:pPr marL="457200" indent="-457200" algn="l">
              <a:buAutoNum type="arabicPeriod"/>
            </a:pPr>
            <a:r>
              <a:rPr lang="en-US" sz="2000" b="1" dirty="0" smtClean="0">
                <a:solidFill>
                  <a:srgbClr val="000000"/>
                </a:solidFill>
                <a:latin typeface="Century Gothic"/>
                <a:cs typeface="Century Gothic"/>
              </a:rPr>
              <a:t>Why did Dred Scott and his lawyers think that he should be considered, by law, a free man? </a:t>
            </a:r>
          </a:p>
          <a:p>
            <a:pPr marL="457200" indent="-457200" algn="l">
              <a:buAutoNum type="arabicPeriod"/>
            </a:pPr>
            <a:endParaRPr lang="en-US" sz="2000" b="1" dirty="0">
              <a:solidFill>
                <a:srgbClr val="000000"/>
              </a:solidFill>
              <a:latin typeface="Century Gothic"/>
              <a:cs typeface="Century Gothic"/>
            </a:endParaRPr>
          </a:p>
          <a:p>
            <a:pPr marL="457200" indent="-457200" algn="l">
              <a:buAutoNum type="arabicPeriod"/>
            </a:pPr>
            <a:r>
              <a:rPr lang="en-US" sz="2000" b="1" dirty="0" smtClean="0">
                <a:solidFill>
                  <a:srgbClr val="000000"/>
                </a:solidFill>
                <a:latin typeface="Century Gothic"/>
                <a:cs typeface="Century Gothic"/>
              </a:rPr>
              <a:t>Which future president gained a national reputation while campaigning in the Illinois Senate race of 1858? </a:t>
            </a:r>
          </a:p>
          <a:p>
            <a:pPr marL="457200" indent="-457200" algn="l">
              <a:buAutoNum type="arabicPeriod"/>
            </a:pPr>
            <a:endParaRPr lang="en-US" sz="2000" b="1" dirty="0">
              <a:solidFill>
                <a:srgbClr val="000000"/>
              </a:solidFill>
              <a:latin typeface="Century Gothic"/>
              <a:cs typeface="Century Gothic"/>
            </a:endParaRPr>
          </a:p>
          <a:p>
            <a:pPr marL="457200" indent="-457200" algn="l">
              <a:buAutoNum type="arabicPeriod"/>
            </a:pPr>
            <a:r>
              <a:rPr lang="en-US" sz="2000" b="1" dirty="0" smtClean="0">
                <a:solidFill>
                  <a:srgbClr val="000000"/>
                </a:solidFill>
                <a:latin typeface="Century Gothic"/>
                <a:cs typeface="Century Gothic"/>
              </a:rPr>
              <a:t>What was the purpose of John Brown’s raid on Harpers Ferry? </a:t>
            </a:r>
          </a:p>
          <a:p>
            <a:pPr marL="457200" indent="-457200" algn="l">
              <a:buAutoNum type="arabicPeriod"/>
            </a:pPr>
            <a:endParaRPr lang="en-US" sz="2000" b="1" dirty="0">
              <a:solidFill>
                <a:srgbClr val="000000"/>
              </a:solidFill>
              <a:latin typeface="Century Gothic"/>
              <a:cs typeface="Century Gothic"/>
            </a:endParaRPr>
          </a:p>
          <a:p>
            <a:pPr marL="457200" indent="-457200" algn="l">
              <a:buAutoNum type="arabicPeriod"/>
            </a:pPr>
            <a:r>
              <a:rPr lang="en-US" sz="2000" b="1" dirty="0" smtClean="0">
                <a:solidFill>
                  <a:srgbClr val="000000"/>
                </a:solidFill>
                <a:latin typeface="Century Gothic"/>
                <a:cs typeface="Century Gothic"/>
              </a:rPr>
              <a:t>John Brown: Abolitionist hero OR domestic terrorist? What do YOU think AND why? </a:t>
            </a:r>
            <a:endParaRPr lang="en-US" sz="2000" b="1" dirty="0">
              <a:solidFill>
                <a:srgbClr val="000000"/>
              </a:solidFill>
              <a:latin typeface="Century Gothic"/>
              <a:cs typeface="Century Gothic"/>
            </a:endParaRPr>
          </a:p>
        </p:txBody>
      </p:sp>
    </p:spTree>
    <p:extLst>
      <p:ext uri="{BB962C8B-B14F-4D97-AF65-F5344CB8AC3E}">
        <p14:creationId xmlns:p14="http://schemas.microsoft.com/office/powerpoint/2010/main" val="15231918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54</TotalTime>
  <Words>246</Words>
  <Application>Microsoft Macintosh PowerPoint</Application>
  <PresentationFormat>On-screen Show (4:3)</PresentationFormat>
  <Paragraphs>24</Paragraphs>
  <Slides>3</Slides>
  <Notes>1</Notes>
  <HiddenSlides>0</HiddenSlides>
  <MMClips>1</MMClips>
  <ScaleCrop>false</ScaleCrop>
  <HeadingPairs>
    <vt:vector size="4" baseType="variant">
      <vt:variant>
        <vt:lpstr>Theme</vt:lpstr>
      </vt:variant>
      <vt:variant>
        <vt:i4>1</vt:i4>
      </vt:variant>
      <vt:variant>
        <vt:lpstr>Slide Titles</vt:lpstr>
      </vt:variant>
      <vt:variant>
        <vt:i4>3</vt:i4>
      </vt:variant>
    </vt:vector>
  </HeadingPairs>
  <TitlesOfParts>
    <vt:vector size="4" baseType="lpstr">
      <vt:lpstr>Office Theme</vt:lpstr>
      <vt:lpstr>Chapter 16, Lesson 2:  “Challenges To Slavery”</vt:lpstr>
      <vt:lpstr>Mr. Betts’ Class Presents:  “John Brown”  (A Parody of T. Swift’s “Look What You Made Me Do)</vt:lpstr>
      <vt:lpstr>Chapter 16, Lesson 2:  Questions of the Day</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16, Lesson 2:  “Challenges To Slavery”</dc:title>
  <dc:creator>Stacey Wroble</dc:creator>
  <cp:lastModifiedBy>Stacey Wroble</cp:lastModifiedBy>
  <cp:revision>5</cp:revision>
  <dcterms:created xsi:type="dcterms:W3CDTF">2018-05-06T20:03:26Z</dcterms:created>
  <dcterms:modified xsi:type="dcterms:W3CDTF">2018-05-06T20:57:58Z</dcterms:modified>
</cp:coreProperties>
</file>